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1"/>
  </p:notesMasterIdLst>
  <p:sldIdLst>
    <p:sldId id="256" r:id="rId2"/>
    <p:sldId id="257" r:id="rId3"/>
    <p:sldId id="259" r:id="rId4"/>
    <p:sldId id="260" r:id="rId5"/>
    <p:sldId id="262" r:id="rId6"/>
    <p:sldId id="263" r:id="rId7"/>
    <p:sldId id="264" r:id="rId8"/>
    <p:sldId id="266" r:id="rId9"/>
    <p:sldId id="265"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46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0BFF1A-EC45-E445-B4B1-852C189C1583}" type="datetimeFigureOut">
              <a:rPr lang="en-US" smtClean="0"/>
              <a:pPr/>
              <a:t>11/5/12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50B9D7-DC79-8344-BAD7-65BF03DD5C3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50B9D7-DC79-8344-BAD7-65BF03DD5C3A}" type="slidenum">
              <a:rPr lang="en-US" smtClean="0"/>
              <a:pPr/>
              <a:t>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http://labs.mrss.com/is-facebook-giving-fan-pages-the-shaft</a:t>
            </a:r>
            <a:r>
              <a:rPr lang="en-US" smtClean="0"/>
              <a:t>/</a:t>
            </a:r>
            <a:endParaRPr lang="en-US"/>
          </a:p>
        </p:txBody>
      </p:sp>
      <p:sp>
        <p:nvSpPr>
          <p:cNvPr id="4" name="Slide Number Placeholder 3"/>
          <p:cNvSpPr>
            <a:spLocks noGrp="1"/>
          </p:cNvSpPr>
          <p:nvPr>
            <p:ph type="sldNum" sz="quarter" idx="10"/>
          </p:nvPr>
        </p:nvSpPr>
        <p:spPr/>
        <p:txBody>
          <a:bodyPr/>
          <a:lstStyle/>
          <a:p>
            <a:fld id="{9150B9D7-DC79-8344-BAD7-65BF03DD5C3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289D6E-E895-5F44-91A5-3E4600B38557}" type="datetimeFigureOut">
              <a:rPr lang="en-US" smtClean="0"/>
              <a:pPr/>
              <a:t>11/5/12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644F81-0151-574C-A59A-B4A0026B118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289D6E-E895-5F44-91A5-3E4600B38557}" type="datetimeFigureOut">
              <a:rPr lang="en-US" smtClean="0"/>
              <a:pPr/>
              <a:t>11/5/12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644F81-0151-574C-A59A-B4A0026B118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289D6E-E895-5F44-91A5-3E4600B38557}" type="datetimeFigureOut">
              <a:rPr lang="en-US" smtClean="0"/>
              <a:pPr/>
              <a:t>11/5/12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644F81-0151-574C-A59A-B4A0026B118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289D6E-E895-5F44-91A5-3E4600B38557}" type="datetimeFigureOut">
              <a:rPr lang="en-US" smtClean="0"/>
              <a:pPr/>
              <a:t>11/5/12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644F81-0151-574C-A59A-B4A0026B118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289D6E-E895-5F44-91A5-3E4600B38557}" type="datetimeFigureOut">
              <a:rPr lang="en-US" smtClean="0"/>
              <a:pPr/>
              <a:t>11/5/12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644F81-0151-574C-A59A-B4A0026B118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289D6E-E895-5F44-91A5-3E4600B38557}" type="datetimeFigureOut">
              <a:rPr lang="en-US" smtClean="0"/>
              <a:pPr/>
              <a:t>11/5/12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644F81-0151-574C-A59A-B4A0026B118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289D6E-E895-5F44-91A5-3E4600B38557}" type="datetimeFigureOut">
              <a:rPr lang="en-US" smtClean="0"/>
              <a:pPr/>
              <a:t>11/5/12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644F81-0151-574C-A59A-B4A0026B118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289D6E-E895-5F44-91A5-3E4600B38557}" type="datetimeFigureOut">
              <a:rPr lang="en-US" smtClean="0"/>
              <a:pPr/>
              <a:t>11/5/12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644F81-0151-574C-A59A-B4A0026B118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289D6E-E895-5F44-91A5-3E4600B38557}" type="datetimeFigureOut">
              <a:rPr lang="en-US" smtClean="0"/>
              <a:pPr/>
              <a:t>11/5/12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644F81-0151-574C-A59A-B4A0026B118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289D6E-E895-5F44-91A5-3E4600B38557}" type="datetimeFigureOut">
              <a:rPr lang="en-US" smtClean="0"/>
              <a:pPr/>
              <a:t>11/5/12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644F81-0151-574C-A59A-B4A0026B118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289D6E-E895-5F44-91A5-3E4600B38557}" type="datetimeFigureOut">
              <a:rPr lang="en-US" smtClean="0"/>
              <a:pPr/>
              <a:t>11/5/12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644F81-0151-574C-A59A-B4A0026B118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289D6E-E895-5F44-91A5-3E4600B38557}" type="datetimeFigureOut">
              <a:rPr lang="en-US" smtClean="0"/>
              <a:pPr/>
              <a:t>11/5/12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644F81-0151-574C-A59A-B4A0026B118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moty09.cnnbcvideo.com/?nid=a__bPs1FhRpcGIiPxeHaMjI2NTY5MTc-" TargetMode="External"/><Relationship Id="rId4" Type="http://schemas.openxmlformats.org/officeDocument/2006/relationships/image" Target="../media/image2.tiff"/><Relationship Id="rId1" Type="http://schemas.openxmlformats.org/officeDocument/2006/relationships/slideLayout" Target="../slideLayouts/slideLayout2.xml"/><Relationship Id="rId2" Type="http://schemas.openxmlformats.org/officeDocument/2006/relationships/hyperlink" Target="http://moty09.cnnbcvideo.com/http://moty09.cnnbcvideo.com/?nid=a__bPs1FhRpcGIiPxeHaMjI2NTY5MT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MRlogo.tiff"/>
          <p:cNvPicPr>
            <a:picLocks noChangeAspect="1"/>
          </p:cNvPicPr>
          <p:nvPr/>
        </p:nvPicPr>
        <p:blipFill>
          <a:blip r:embed="rId2"/>
          <a:stretch>
            <a:fillRect/>
          </a:stretch>
        </p:blipFill>
        <p:spPr>
          <a:xfrm>
            <a:off x="630460" y="2304654"/>
            <a:ext cx="8052447" cy="129579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Moms Rising</a:t>
            </a:r>
            <a:endParaRPr lang="en-US" dirty="0"/>
          </a:p>
        </p:txBody>
      </p:sp>
      <p:sp>
        <p:nvSpPr>
          <p:cNvPr id="3" name="Content Placeholder 2"/>
          <p:cNvSpPr>
            <a:spLocks noGrp="1"/>
          </p:cNvSpPr>
          <p:nvPr>
            <p:ph idx="1"/>
          </p:nvPr>
        </p:nvSpPr>
        <p:spPr/>
        <p:txBody>
          <a:bodyPr>
            <a:normAutofit/>
          </a:bodyPr>
          <a:lstStyle/>
          <a:p>
            <a:r>
              <a:rPr lang="en-US" b="1" dirty="0" smtClean="0">
                <a:solidFill>
                  <a:srgbClr val="4F81BD"/>
                </a:solidFill>
              </a:rPr>
              <a:t>Started:</a:t>
            </a:r>
            <a:r>
              <a:rPr lang="en-US" dirty="0" smtClean="0"/>
              <a:t> 2006 </a:t>
            </a:r>
            <a:r>
              <a:rPr lang="en-US" dirty="0" smtClean="0"/>
              <a:t>by Kristen Rowe-</a:t>
            </a:r>
            <a:r>
              <a:rPr lang="en-US" dirty="0" err="1" smtClean="0"/>
              <a:t>Finkbeiner</a:t>
            </a:r>
            <a:r>
              <a:rPr lang="en-US" dirty="0" smtClean="0"/>
              <a:t> and Joan Blades, co-founder of </a:t>
            </a:r>
            <a:r>
              <a:rPr lang="en-US" dirty="0" err="1" smtClean="0"/>
              <a:t>MoveOn.org</a:t>
            </a:r>
            <a:endParaRPr lang="en-US" dirty="0" smtClean="0"/>
          </a:p>
          <a:p>
            <a:r>
              <a:rPr lang="en-US" b="1" dirty="0" smtClean="0">
                <a:solidFill>
                  <a:schemeClr val="accent2"/>
                </a:solidFill>
              </a:rPr>
              <a:t>Purpose: </a:t>
            </a:r>
            <a:r>
              <a:rPr lang="en-US" dirty="0" smtClean="0"/>
              <a:t>to organize mothers to speak out in favor of family-friendly policies</a:t>
            </a:r>
            <a:endParaRPr lang="en-US" b="1" dirty="0" smtClean="0">
              <a:solidFill>
                <a:schemeClr val="tx2"/>
              </a:solidFill>
            </a:endParaRPr>
          </a:p>
          <a:p>
            <a:r>
              <a:rPr lang="en-US" b="1" dirty="0" smtClean="0">
                <a:solidFill>
                  <a:schemeClr val="tx2"/>
                </a:solidFill>
              </a:rPr>
              <a:t>Going Viral:</a:t>
            </a:r>
            <a:r>
              <a:rPr lang="en-US" dirty="0" smtClean="0"/>
              <a:t> In </a:t>
            </a:r>
            <a:r>
              <a:rPr lang="en-US" dirty="0" smtClean="0"/>
              <a:t>2009 created a “Mother of the Year” video</a:t>
            </a:r>
          </a:p>
          <a:p>
            <a:pPr lvl="1"/>
            <a:r>
              <a:rPr lang="en-US" dirty="0" smtClean="0"/>
              <a:t>Over 12 million views</a:t>
            </a:r>
          </a:p>
          <a:p>
            <a:pPr lvl="1"/>
            <a:r>
              <a:rPr lang="en-US" dirty="0" smtClean="0"/>
              <a:t>1 million new members (from 160k)</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1F497D"/>
                </a:solidFill>
              </a:rPr>
              <a:t>The Video</a:t>
            </a:r>
            <a:endParaRPr lang="en-US" b="1" dirty="0">
              <a:solidFill>
                <a:srgbClr val="1F497D"/>
              </a:solidFill>
            </a:endParaRPr>
          </a:p>
        </p:txBody>
      </p:sp>
      <p:sp>
        <p:nvSpPr>
          <p:cNvPr id="3" name="Content Placeholder 2"/>
          <p:cNvSpPr>
            <a:spLocks noGrp="1"/>
          </p:cNvSpPr>
          <p:nvPr>
            <p:ph idx="1"/>
          </p:nvPr>
        </p:nvSpPr>
        <p:spPr/>
        <p:txBody>
          <a:bodyPr/>
          <a:lstStyle/>
          <a:p>
            <a:r>
              <a:rPr lang="en-US" dirty="0">
                <a:hlinkClick r:id="rId2"/>
              </a:rPr>
              <a:t>http://moty09.cnnbcvideo.com</a:t>
            </a:r>
            <a:r>
              <a:rPr lang="en-US" dirty="0" smtClean="0">
                <a:hlinkClick r:id="rId2"/>
              </a:rPr>
              <a:t>/</a:t>
            </a:r>
          </a:p>
          <a:p>
            <a:r>
              <a:rPr lang="en-US" dirty="0" smtClean="0">
                <a:hlinkClick r:id="rId2"/>
              </a:rPr>
              <a:t>http://moty09.cnnbcvideo.com/?nid=a__bPs1FhRpcGIiPxeHaMjI2NTY5MTc-</a:t>
            </a:r>
            <a:endParaRPr lang="en-US" dirty="0" smtClean="0"/>
          </a:p>
          <a:p>
            <a:endParaRPr lang="en-US" dirty="0" smtClean="0"/>
          </a:p>
          <a:p>
            <a:endParaRPr lang="en-US" dirty="0"/>
          </a:p>
        </p:txBody>
      </p:sp>
      <p:pic>
        <p:nvPicPr>
          <p:cNvPr id="4" name="Picture 3" descr="MomOfYear.tiff">
            <a:hlinkClick r:id="rId3"/>
          </p:cNvPr>
          <p:cNvPicPr>
            <a:picLocks noChangeAspect="1"/>
          </p:cNvPicPr>
          <p:nvPr/>
        </p:nvPicPr>
        <p:blipFill>
          <a:blip r:embed="rId4"/>
          <a:stretch>
            <a:fillRect/>
          </a:stretch>
        </p:blipFill>
        <p:spPr>
          <a:xfrm>
            <a:off x="0" y="1417638"/>
            <a:ext cx="9144000" cy="542647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2"/>
                </a:solidFill>
              </a:rPr>
              <a:t>How they’re using </a:t>
            </a:r>
            <a:r>
              <a:rPr lang="en-US" b="1" dirty="0" err="1" smtClean="0">
                <a:solidFill>
                  <a:schemeClr val="tx2"/>
                </a:solidFill>
              </a:rPr>
              <a:t>Facebook</a:t>
            </a:r>
            <a:endParaRPr lang="en-US" b="1" dirty="0">
              <a:solidFill>
                <a:schemeClr val="tx2"/>
              </a:solidFill>
            </a:endParaRPr>
          </a:p>
        </p:txBody>
      </p:sp>
      <p:sp>
        <p:nvSpPr>
          <p:cNvPr id="3" name="Content Placeholder 2"/>
          <p:cNvSpPr>
            <a:spLocks noGrp="1"/>
          </p:cNvSpPr>
          <p:nvPr>
            <p:ph idx="1"/>
          </p:nvPr>
        </p:nvSpPr>
        <p:spPr>
          <a:xfrm>
            <a:off x="457200" y="1613158"/>
            <a:ext cx="8229600" cy="4525963"/>
          </a:xfrm>
        </p:spPr>
        <p:txBody>
          <a:bodyPr>
            <a:normAutofit/>
          </a:bodyPr>
          <a:lstStyle/>
          <a:p>
            <a:pPr>
              <a:buNone/>
            </a:pPr>
            <a:r>
              <a:rPr lang="en-US" b="1" dirty="0" smtClean="0">
                <a:solidFill>
                  <a:schemeClr val="tx2"/>
                </a:solidFill>
              </a:rPr>
              <a:t>By the Numbers:</a:t>
            </a:r>
            <a:r>
              <a:rPr lang="en-US" b="1" dirty="0" smtClean="0">
                <a:solidFill>
                  <a:schemeClr val="accent1"/>
                </a:solidFill>
              </a:rPr>
              <a:t> </a:t>
            </a:r>
            <a:r>
              <a:rPr lang="en-US" dirty="0" smtClean="0"/>
              <a:t>More than 22,500 fans and growing by the day</a:t>
            </a:r>
            <a:endParaRPr lang="en-US" b="1" dirty="0" smtClean="0"/>
          </a:p>
          <a:p>
            <a:pPr>
              <a:buNone/>
            </a:pPr>
            <a:r>
              <a:rPr lang="en-US" b="1" dirty="0" smtClean="0">
                <a:solidFill>
                  <a:schemeClr val="accent1"/>
                </a:solidFill>
              </a:rPr>
              <a:t>Where it fits in:</a:t>
            </a:r>
            <a:r>
              <a:rPr lang="en-US" dirty="0" smtClean="0"/>
              <a:t> One </a:t>
            </a:r>
            <a:r>
              <a:rPr lang="en-US" dirty="0" smtClean="0"/>
              <a:t>slice of their social strategy—includes blog, twitter, podcasts, email action alert system</a:t>
            </a:r>
            <a:endParaRPr lang="en-US" dirty="0" smtClean="0"/>
          </a:p>
          <a:p>
            <a:pPr>
              <a:buNone/>
            </a:pPr>
            <a:r>
              <a:rPr lang="en-US" b="1" dirty="0" smtClean="0">
                <a:solidFill>
                  <a:schemeClr val="accent2"/>
                </a:solidFill>
              </a:rPr>
              <a:t>Best recent example</a:t>
            </a:r>
            <a:r>
              <a:rPr lang="en-US" b="1" dirty="0" smtClean="0">
                <a:solidFill>
                  <a:schemeClr val="accent2"/>
                </a:solidFill>
              </a:rPr>
              <a:t>:</a:t>
            </a:r>
            <a:r>
              <a:rPr lang="en-US" dirty="0" smtClean="0"/>
              <a:t> Compelling </a:t>
            </a:r>
            <a:r>
              <a:rPr lang="en-US" dirty="0" smtClean="0"/>
              <a:t>images with </a:t>
            </a:r>
            <a:r>
              <a:rPr lang="en-US" dirty="0" smtClean="0"/>
              <a:t>text: real stories of people affected by the Affordable Care Act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solidFill>
              </a:rPr>
              <a:t>For example…</a:t>
            </a:r>
            <a:endParaRPr lang="en-US" b="1" dirty="0">
              <a:solidFill>
                <a:schemeClr val="accent2"/>
              </a:solidFill>
            </a:endParaRPr>
          </a:p>
        </p:txBody>
      </p:sp>
      <p:pic>
        <p:nvPicPr>
          <p:cNvPr id="9" name="Content Placeholder 8" descr="MR2.tiff"/>
          <p:cNvPicPr>
            <a:picLocks noGrp="1" noChangeAspect="1"/>
          </p:cNvPicPr>
          <p:nvPr>
            <p:ph idx="1"/>
          </p:nvPr>
        </p:nvPicPr>
        <p:blipFill>
          <a:blip r:embed="rId2"/>
          <a:srcRect l="-7612" r="-7612"/>
          <a:stretch>
            <a:fillRect/>
          </a:stretch>
        </p:blip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1"/>
                </a:solidFill>
              </a:rPr>
              <a:t>Another example… and how they worked it</a:t>
            </a:r>
            <a:endParaRPr lang="en-US" b="1" dirty="0">
              <a:solidFill>
                <a:schemeClr val="accent1"/>
              </a:solidFill>
            </a:endParaRPr>
          </a:p>
        </p:txBody>
      </p:sp>
      <p:pic>
        <p:nvPicPr>
          <p:cNvPr id="5" name="Content Placeholder 4" descr="MR4.tiff"/>
          <p:cNvPicPr>
            <a:picLocks noGrp="1" noChangeAspect="1"/>
          </p:cNvPicPr>
          <p:nvPr>
            <p:ph sz="half" idx="1"/>
          </p:nvPr>
        </p:nvPicPr>
        <p:blipFill>
          <a:blip r:embed="rId2"/>
          <a:srcRect l="-13721" r="-13721"/>
          <a:stretch>
            <a:fillRect/>
          </a:stretch>
        </p:blipFill>
        <p:spPr/>
      </p:pic>
      <p:sp>
        <p:nvSpPr>
          <p:cNvPr id="4" name="Content Placeholder 3"/>
          <p:cNvSpPr>
            <a:spLocks noGrp="1"/>
          </p:cNvSpPr>
          <p:nvPr>
            <p:ph sz="half" idx="2"/>
          </p:nvPr>
        </p:nvSpPr>
        <p:spPr/>
        <p:txBody>
          <a:bodyPr>
            <a:normAutofit fontScale="92500" lnSpcReduction="10000"/>
          </a:bodyPr>
          <a:lstStyle/>
          <a:p>
            <a:r>
              <a:rPr lang="en-US" dirty="0" smtClean="0">
                <a:solidFill>
                  <a:schemeClr val="accent2"/>
                </a:solidFill>
              </a:rPr>
              <a:t>Timing:</a:t>
            </a:r>
            <a:r>
              <a:rPr lang="en-US" dirty="0" smtClean="0"/>
              <a:t> Shared late in week + night of last debate</a:t>
            </a:r>
          </a:p>
          <a:p>
            <a:r>
              <a:rPr lang="en-US" dirty="0" smtClean="0">
                <a:solidFill>
                  <a:srgbClr val="1F497D"/>
                </a:solidFill>
              </a:rPr>
              <a:t>Promotion:</a:t>
            </a:r>
            <a:r>
              <a:rPr lang="en-US" dirty="0" smtClean="0"/>
              <a:t> </a:t>
            </a:r>
            <a:r>
              <a:rPr lang="en-US" dirty="0" smtClean="0"/>
              <a:t>$30 promotion night of debate</a:t>
            </a:r>
          </a:p>
          <a:p>
            <a:r>
              <a:rPr lang="en-US" dirty="0" smtClean="0">
                <a:solidFill>
                  <a:schemeClr val="accent1"/>
                </a:solidFill>
              </a:rPr>
              <a:t>Results:</a:t>
            </a:r>
            <a:r>
              <a:rPr lang="en-US" dirty="0" smtClean="0"/>
              <a:t> 250 shares, 748 likes</a:t>
            </a:r>
          </a:p>
          <a:p>
            <a:r>
              <a:rPr lang="en-US" dirty="0" smtClean="0">
                <a:solidFill>
                  <a:schemeClr val="accent2"/>
                </a:solidFill>
              </a:rPr>
              <a:t>Tips: </a:t>
            </a:r>
            <a:r>
              <a:rPr lang="en-US" dirty="0" smtClean="0"/>
              <a:t>clear graphics, text that pops, sized for online and mobile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6138"/>
            <a:ext cx="8229600" cy="1143000"/>
          </a:xfrm>
        </p:spPr>
        <p:txBody>
          <a:bodyPr>
            <a:normAutofit fontScale="90000"/>
          </a:bodyPr>
          <a:lstStyle/>
          <a:p>
            <a:r>
              <a:rPr lang="en-US" dirty="0" smtClean="0">
                <a:solidFill>
                  <a:schemeClr val="tx2"/>
                </a:solidFill>
              </a:rPr>
              <a:t>Why are all these “likes” and shares important?</a:t>
            </a:r>
            <a:endParaRPr lang="en-US" dirty="0">
              <a:solidFill>
                <a:schemeClr val="tx2"/>
              </a:solidFill>
            </a:endParaRPr>
          </a:p>
        </p:txBody>
      </p:sp>
      <p:sp>
        <p:nvSpPr>
          <p:cNvPr id="3" name="Content Placeholder 2"/>
          <p:cNvSpPr>
            <a:spLocks noGrp="1"/>
          </p:cNvSpPr>
          <p:nvPr>
            <p:ph idx="1"/>
          </p:nvPr>
        </p:nvSpPr>
        <p:spPr/>
        <p:txBody>
          <a:bodyPr>
            <a:normAutofit/>
          </a:bodyPr>
          <a:lstStyle/>
          <a:p>
            <a:pPr>
              <a:buNone/>
            </a:pPr>
            <a:endParaRPr lang="en-US" b="1" dirty="0" smtClean="0"/>
          </a:p>
          <a:p>
            <a:pPr>
              <a:buNone/>
            </a:pPr>
            <a:endParaRPr lang="en-US" sz="2400" b="1" dirty="0" smtClean="0"/>
          </a:p>
          <a:p>
            <a:pPr algn="ctr">
              <a:buNone/>
            </a:pPr>
            <a:r>
              <a:rPr lang="en-US" sz="8300" b="1" dirty="0" smtClean="0">
                <a:solidFill>
                  <a:schemeClr val="accent2"/>
                </a:solidFill>
              </a:rPr>
              <a:t>EDGERANK</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VAsimple-Facebook-Infographic-Edgerank.png"/>
          <p:cNvPicPr>
            <a:picLocks noChangeAspect="1"/>
          </p:cNvPicPr>
          <p:nvPr/>
        </p:nvPicPr>
        <p:blipFill>
          <a:blip r:embed="rId2"/>
          <a:stretch>
            <a:fillRect/>
          </a:stretch>
        </p:blipFill>
        <p:spPr>
          <a:xfrm>
            <a:off x="2604976" y="0"/>
            <a:ext cx="3934047" cy="68580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wrap="square">
            <a:noAutofit/>
          </a:bodyPr>
          <a:lstStyle/>
          <a:p>
            <a:pPr>
              <a:spcAft>
                <a:spcPts val="1200"/>
              </a:spcAft>
              <a:buNone/>
            </a:pPr>
            <a:r>
              <a:rPr lang="en-US" dirty="0" smtClean="0">
                <a:solidFill>
                  <a:schemeClr val="tx2"/>
                </a:solidFill>
              </a:rPr>
              <a:t>	“</a:t>
            </a:r>
            <a:r>
              <a:rPr lang="en-US" dirty="0" smtClean="0">
                <a:solidFill>
                  <a:schemeClr val="tx2"/>
                </a:solidFill>
              </a:rPr>
              <a:t>It </a:t>
            </a:r>
            <a:r>
              <a:rPr lang="en-US" dirty="0">
                <a:solidFill>
                  <a:schemeClr val="tx2"/>
                </a:solidFill>
              </a:rPr>
              <a:t>is more important than ever to post content that your fans will actively engage with by “liking”, commenting or sharing. Your fans’ activity will show up in News Feeds and News Tickers where your posts may not. So continue to ask questions, share images and videos, encourage comments, and post content that people will “like” and share with their friends</a:t>
            </a:r>
            <a:r>
              <a:rPr lang="en-US" dirty="0" smtClean="0">
                <a:solidFill>
                  <a:schemeClr val="accent1"/>
                </a:solidFill>
              </a:rPr>
              <a:t>.</a:t>
            </a:r>
            <a:r>
              <a:rPr lang="en-US" sz="2400" dirty="0" smtClean="0">
                <a:solidFill>
                  <a:schemeClr val="accent1"/>
                </a:solidFill>
              </a:rPr>
              <a:t> – M+R Research Labs</a:t>
            </a:r>
            <a:endParaRPr lang="en-US" sz="2400" dirty="0">
              <a:solidFill>
                <a:schemeClr val="accent1"/>
              </a:solidFill>
            </a:endParaRPr>
          </a:p>
        </p:txBody>
      </p:sp>
      <p:sp>
        <p:nvSpPr>
          <p:cNvPr id="4" name="Title 3"/>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236</TotalTime>
  <Words>309</Words>
  <Application>Microsoft Macintosh PowerPoint</Application>
  <PresentationFormat>On-screen Show (4:3)</PresentationFormat>
  <Paragraphs>27</Paragraphs>
  <Slides>9</Slides>
  <Notes>2</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Office Theme</vt:lpstr>
      <vt:lpstr>Slide 1</vt:lpstr>
      <vt:lpstr>About Moms Rising</vt:lpstr>
      <vt:lpstr>The Video</vt:lpstr>
      <vt:lpstr>How they’re using Facebook</vt:lpstr>
      <vt:lpstr>For example…</vt:lpstr>
      <vt:lpstr>Another example… and how they worked it</vt:lpstr>
      <vt:lpstr>Why are all these “likes” and shares important?</vt:lpstr>
      <vt:lpstr>Slide 8</vt:lpstr>
      <vt:lpstr>Slide 9</vt:lpstr>
    </vt:vector>
  </TitlesOfParts>
  <Company>KSER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Moms Rising momsrising.org</dc:title>
  <dc:creator>Ruth Schubert</dc:creator>
  <cp:lastModifiedBy>Ruth Schubert</cp:lastModifiedBy>
  <cp:revision>20</cp:revision>
  <dcterms:created xsi:type="dcterms:W3CDTF">2012-11-06T02:45:11Z</dcterms:created>
  <dcterms:modified xsi:type="dcterms:W3CDTF">2012-11-06T03:17:32Z</dcterms:modified>
</cp:coreProperties>
</file>